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4"/>
    <p:sldMasterId id="2147483731" r:id="rId5"/>
    <p:sldMasterId id="2147483732" r:id="rId6"/>
  </p:sldMasterIdLst>
  <p:notesMasterIdLst>
    <p:notesMasterId r:id="rId28"/>
  </p:notesMasterIdLst>
  <p:handoutMasterIdLst>
    <p:handoutMasterId r:id="rId29"/>
  </p:handoutMasterIdLst>
  <p:sldIdLst>
    <p:sldId id="256" r:id="rId7"/>
    <p:sldId id="31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85" r:id="rId16"/>
    <p:sldId id="468" r:id="rId17"/>
    <p:sldId id="469" r:id="rId18"/>
    <p:sldId id="477" r:id="rId19"/>
    <p:sldId id="483" r:id="rId20"/>
    <p:sldId id="478" r:id="rId21"/>
    <p:sldId id="484" r:id="rId22"/>
    <p:sldId id="480" r:id="rId23"/>
    <p:sldId id="479" r:id="rId24"/>
    <p:sldId id="482" r:id="rId25"/>
    <p:sldId id="481" r:id="rId26"/>
    <p:sldId id="287" r:id="rId27"/>
  </p:sldIdLst>
  <p:sldSz cx="12192000" cy="6858000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 Björnson" initials="EB" lastIdx="1" clrIdx="0">
    <p:extLst>
      <p:ext uri="{19B8F6BF-5375-455C-9EA6-DF929625EA0E}">
        <p15:presenceInfo xmlns:p15="http://schemas.microsoft.com/office/powerpoint/2012/main" userId="S::emibj29@liu.se::b0a7c065-f6f4-41b0-b3e4-ccdb47e1a0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9EF"/>
    <a:srgbClr val="00B9E7"/>
    <a:srgbClr val="00CFB5"/>
    <a:srgbClr val="00CBD5"/>
    <a:srgbClr val="3BA890"/>
    <a:srgbClr val="009CA6"/>
    <a:srgbClr val="0099C6"/>
    <a:srgbClr val="2D89B1"/>
    <a:srgbClr val="009BA8"/>
    <a:srgbClr val="17C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04" autoAdjust="0"/>
    <p:restoredTop sz="94563" autoAdjust="0"/>
  </p:normalViewPr>
  <p:slideViewPr>
    <p:cSldViewPr snapToGrid="0" snapToObjects="1">
      <p:cViewPr varScale="1">
        <p:scale>
          <a:sx n="86" d="100"/>
          <a:sy n="86" d="100"/>
        </p:scale>
        <p:origin x="105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97" d="100"/>
          <a:sy n="197" d="100"/>
        </p:scale>
        <p:origin x="2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0402-8E07-BB4F-A189-6AD7200B2129}" type="datetime1">
              <a:rPr lang="en-US" smtClean="0"/>
              <a:pPr/>
              <a:t>5/17/20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91D49-AD30-AD49-8FCC-B045B8D02F0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2933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8E3D5-343E-3741-80FE-788E6CEB802F}" type="datetime1">
              <a:rPr lang="en-US" smtClean="0"/>
              <a:pPr/>
              <a:t>5/17/20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25B8-6A37-0E42-AD12-4E95E5CB520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151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429060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2" y="999226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30357"/>
            <a:ext cx="10853647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911CA207-A279-F640-8934-9EE6B3497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8B6631B-95A4-2143-A2F6-F35579CFF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0FAA9FCB-7BA4-3447-9255-86CEAB11D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75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1" y="999229"/>
            <a:ext cx="10853649" cy="77351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5" name="Platshållare för bild 4"/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FC50606E-8D65-BB40-89C3-DB05E68B2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059B143B-6B9A-ED4B-81EA-C35DA483C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3E0483E7-AAC7-2B4D-9123-C3A4ABB4B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273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2" y="1905000"/>
            <a:ext cx="10853648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BB349C82-4C63-EC4C-A8A7-FD899796B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2D959D94-F7D1-E244-BECA-4A98CF6F5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3" name="Platshållare för bildnummer 5">
            <a:extLst>
              <a:ext uri="{FF2B5EF4-FFF2-40B4-BE49-F238E27FC236}">
                <a16:creationId xmlns:a16="http://schemas.microsoft.com/office/drawing/2014/main" id="{015140B2-02FD-ED43-801A-2A8291EE6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943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Georgia" panose="02040502050405020303" pitchFamily="18" charset="0"/>
              </a:defRPr>
            </a:lvl1pPr>
            <a:lvl2pPr>
              <a:defRPr sz="2400">
                <a:latin typeface="Georgia" panose="02040502050405020303" pitchFamily="18" charset="0"/>
              </a:defRPr>
            </a:lvl2pPr>
            <a:lvl3pPr>
              <a:defRPr sz="2000"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 sz="18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1" name="Platshållare för text 2"/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5BB7419D-5D99-184B-955B-D265CB54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C2755720-236A-4B4B-A991-421F3434B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CC87F509-AEF2-514A-9CB6-4BF313EC7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31842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ak 8"/>
          <p:cNvCxnSpPr/>
          <p:nvPr userDrawn="1"/>
        </p:nvCxnSpPr>
        <p:spPr>
          <a:xfrm>
            <a:off x="904614" y="6120611"/>
            <a:ext cx="10325607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sidfot 4">
            <a:extLst>
              <a:ext uri="{FF2B5EF4-FFF2-40B4-BE49-F238E27FC236}">
                <a16:creationId xmlns:a16="http://schemas.microsoft.com/office/drawing/2014/main" id="{00DFF27C-0050-8E48-AEB9-A2DE348F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BC844AAE-555C-1141-B5A2-7ED5CB1EE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1" name="Platshållare för bildnummer 5">
            <a:extLst>
              <a:ext uri="{FF2B5EF4-FFF2-40B4-BE49-F238E27FC236}">
                <a16:creationId xmlns:a16="http://schemas.microsoft.com/office/drawing/2014/main" id="{44C99517-7C74-004B-A5D6-5FDE09118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7370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E84C533A-F41D-3346-8D45-35153C120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6F624F0-DB1F-EF4D-9BD4-06BA3C31A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6C6500F4-F1DE-624B-80B2-49A567E96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432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4" y="999226"/>
            <a:ext cx="10853646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20" name="Platshållare för text 2"/>
          <p:cNvSpPr>
            <a:spLocks noGrp="1"/>
          </p:cNvSpPr>
          <p:nvPr>
            <p:ph type="body" sz="quarter" idx="13"/>
          </p:nvPr>
        </p:nvSpPr>
        <p:spPr>
          <a:xfrm>
            <a:off x="874713" y="1830357"/>
            <a:ext cx="10853646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55995D90-25D8-384B-A46F-160E9E383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8A692CE-228F-0844-926B-5232F5494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97852D4C-84F0-3949-8CDC-50C3633A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48061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874713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4B55AB18-316E-264C-927D-4D03F39D0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6033" y="1844505"/>
            <a:ext cx="6212328" cy="4066283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FA36A156-6EAA-8B43-9325-7D4C8E213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1844506"/>
            <a:ext cx="4460339" cy="4066288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1pPr>
            <a:lvl2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2pPr>
            <a:lvl3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3pPr>
            <a:lvl4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4pPr>
            <a:lvl5pPr>
              <a:spcBef>
                <a:spcPts val="900"/>
              </a:spcBef>
              <a:defRPr sz="2400" b="0" i="0">
                <a:solidFill>
                  <a:schemeClr val="bg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Platshållare för datum 3">
            <a:extLst>
              <a:ext uri="{FF2B5EF4-FFF2-40B4-BE49-F238E27FC236}">
                <a16:creationId xmlns:a16="http://schemas.microsoft.com/office/drawing/2014/main" id="{6132DCA5-CDDD-F241-9907-58F264C53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75276A65-6720-E04B-959F-E57E25A25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268EE809-60DC-E440-91E8-6E90F4DE4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2864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char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ubrik 3"/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8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Platshållare för diagram 2"/>
          <p:cNvSpPr>
            <a:spLocks noGrp="1"/>
          </p:cNvSpPr>
          <p:nvPr>
            <p:ph type="chart" sz="quarter" idx="13"/>
          </p:nvPr>
        </p:nvSpPr>
        <p:spPr>
          <a:xfrm>
            <a:off x="874713" y="1905000"/>
            <a:ext cx="10853647" cy="392271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900"/>
              </a:spcBef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icon to add chart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F285BBA9-562D-6444-A17F-E0492E9B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781A8FD2-C5A7-B140-9BA6-8AF5BBB52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C308A004-4F95-B54A-9649-D62E0EEC3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73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7BBCE10B-BEB5-C340-AE77-7D4BD1D6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3" y="1028700"/>
            <a:ext cx="5292000" cy="48053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2400">
                <a:solidFill>
                  <a:schemeClr val="bg1"/>
                </a:solidFill>
                <a:latin typeface="Georgia" panose="02040502050405020303" pitchFamily="18" charset="0"/>
              </a:defRPr>
            </a:lvl2pPr>
            <a:lvl3pPr>
              <a:defRPr sz="2000">
                <a:solidFill>
                  <a:schemeClr val="bg1"/>
                </a:solidFill>
                <a:latin typeface="Georgia" panose="02040502050405020303" pitchFamily="18" charset="0"/>
              </a:defRPr>
            </a:lvl3pPr>
            <a:lvl4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4pPr>
            <a:lvl5pPr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text 2">
            <a:extLst>
              <a:ext uri="{FF2B5EF4-FFF2-40B4-BE49-F238E27FC236}">
                <a16:creationId xmlns:a16="http://schemas.microsoft.com/office/drawing/2014/main" id="{53D4044F-E6FF-8446-991D-438F372AF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6361" y="1028700"/>
            <a:ext cx="5292000" cy="4816938"/>
          </a:xfrm>
          <a:prstGeom prst="rect">
            <a:avLst/>
          </a:prstGeom>
        </p:spPr>
        <p:txBody>
          <a:bodyPr/>
          <a:lstStyle>
            <a:lvl1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>
              <a:defRPr lang="sv-SE" sz="24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>
              <a:defRPr lang="sv-SE" sz="2000" kern="1200" dirty="0" smtClean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>
              <a:defRPr lang="sv-SE" sz="18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3740D7A9-B102-1643-B9D5-8E52AFCB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8" name="Platshållare för bildnummer 5">
            <a:extLst>
              <a:ext uri="{FF2B5EF4-FFF2-40B4-BE49-F238E27FC236}">
                <a16:creationId xmlns:a16="http://schemas.microsoft.com/office/drawing/2014/main" id="{46E9C796-43FC-104B-8381-02B836BB9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>
            <a:extLst>
              <a:ext uri="{FF2B5EF4-FFF2-40B4-BE49-F238E27FC236}">
                <a16:creationId xmlns:a16="http://schemas.microsoft.com/office/drawing/2014/main" id="{796E3486-504B-8043-A441-37196A064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250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74C2AC3D-8B24-D043-A184-8129BB1C45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9EFCEF1B-9AA4-AF4B-B77E-89114A2225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391244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sz="quarter" idx="13"/>
          </p:nvPr>
        </p:nvSpPr>
        <p:spPr>
          <a:xfrm>
            <a:off x="874713" y="1100138"/>
            <a:ext cx="10853648" cy="4733925"/>
          </a:xfrm>
          <a:prstGeom prst="rect">
            <a:avLst/>
          </a:prstGeom>
        </p:spPr>
        <p:txBody>
          <a:bodyPr/>
          <a:lstStyle>
            <a:lvl1pPr>
              <a:defRPr>
                <a:latin typeface="KorolevLiU Medium"/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6" name="Platshållare för datum 3">
            <a:extLst>
              <a:ext uri="{FF2B5EF4-FFF2-40B4-BE49-F238E27FC236}">
                <a16:creationId xmlns:a16="http://schemas.microsoft.com/office/drawing/2014/main" id="{6AD72A37-0CF9-0C45-BCEB-147B3349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41869A04-DECF-DC43-BAE5-004FEA893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39EE8717-66D7-8C4C-A492-3649D8B3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12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0A121673-30B5-7649-BD60-CD11B179D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7D166447-8536-A34D-BAEC-11DFDD3CEE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  <p:extLst>
      <p:ext uri="{BB962C8B-B14F-4D97-AF65-F5344CB8AC3E}">
        <p14:creationId xmlns:p14="http://schemas.microsoft.com/office/powerpoint/2010/main" val="2816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CA421164-D20C-3B4A-A553-2AB01ACDB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511" y="1812902"/>
            <a:ext cx="9716255" cy="14700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Title of presentation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1FA06165-70FC-CA4C-827B-B5E05CEBCD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511" y="3493962"/>
            <a:ext cx="9716256" cy="19497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FF"/>
                </a:solidFill>
                <a:latin typeface="+mn-lt"/>
                <a:ea typeface="KorolevLiU Medium" charset="0"/>
                <a:cs typeface="KorolevLiU Medium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Lecturer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B895-9C87-1B42-8B95-8AF00D6438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98496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urquoise">
    <p:bg>
      <p:bgPr>
        <a:solidFill>
          <a:srgbClr val="00C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3CCBC453-3480-F64C-8C58-28AAEFD18B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306A04-0B94-0042-99CA-48896D854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bg>
      <p:bgPr>
        <a:solidFill>
          <a:srgbClr val="00C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423DAAFA-E37B-E248-A732-B1BB274D63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3CD67F-2AFA-5B41-BF38-85AA5D3EB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  <p:extLst>
      <p:ext uri="{BB962C8B-B14F-4D97-AF65-F5344CB8AC3E}">
        <p14:creationId xmlns:p14="http://schemas.microsoft.com/office/powerpoint/2010/main" val="18177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7AAA565B-EB39-7044-B674-F2C4DCE646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1068" y="1814513"/>
            <a:ext cx="8868717" cy="123031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GB" noProof="0"/>
              <a:t>Text/name of lecturer</a:t>
            </a:r>
          </a:p>
          <a:p>
            <a:r>
              <a:rPr lang="en-GB" noProof="0"/>
              <a:t>Contact information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DDDA741-6E1C-A145-B3AD-4EF4C420F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60538" y="3120717"/>
            <a:ext cx="8869362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600" b="1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KorolevLiU Medium" pitchFamily="2" charset="77"/>
              </a:defRPr>
            </a:lvl5pPr>
          </a:lstStyle>
          <a:p>
            <a:pPr lvl="0"/>
            <a:r>
              <a:rPr lang="en-GB" noProof="0"/>
              <a:t>liu.se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3">
            <a:extLst>
              <a:ext uri="{FF2B5EF4-FFF2-40B4-BE49-F238E27FC236}">
                <a16:creationId xmlns:a16="http://schemas.microsoft.com/office/drawing/2014/main" id="{159B1259-6D75-2C4B-AF3A-59A99A37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DD75F027-E55B-2E47-9821-FB316251B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4713" y="361000"/>
            <a:ext cx="8166736" cy="265340"/>
          </a:xfrm>
          <a:prstGeom prst="rect">
            <a:avLst/>
          </a:prstGeom>
        </p:spPr>
        <p:txBody>
          <a:bodyPr anchor="b"/>
          <a:lstStyle>
            <a:lvl1pPr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15" name="Platshållare för datum 3">
            <a:extLst>
              <a:ext uri="{FF2B5EF4-FFF2-40B4-BE49-F238E27FC236}">
                <a16:creationId xmlns:a16="http://schemas.microsoft.com/office/drawing/2014/main" id="{F0A35DE8-8E32-1B41-8EFD-E14B1E4AB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56427" y="361000"/>
            <a:ext cx="1908257" cy="264685"/>
          </a:xfrm>
          <a:prstGeom prst="rect">
            <a:avLst/>
          </a:prstGeom>
        </p:spPr>
        <p:txBody>
          <a:bodyPr/>
          <a:lstStyle>
            <a:lvl1pPr algn="r">
              <a:defRPr sz="1400" b="0" i="0" cap="all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357B14DF-34C0-4741-9BAA-77A55CE40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982" y="361657"/>
            <a:ext cx="738379" cy="264685"/>
          </a:xfrm>
          <a:prstGeom prst="rect">
            <a:avLst/>
          </a:prstGeom>
        </p:spPr>
        <p:txBody>
          <a:bodyPr/>
          <a:lstStyle>
            <a:lvl1pPr algn="r">
              <a:defRPr sz="1400" b="0" i="0">
                <a:latin typeface="+mn-lt"/>
                <a:ea typeface="KorolevLiU Medium" charset="0"/>
                <a:cs typeface="KorolevLiU Medium" charset="0"/>
              </a:defRPr>
            </a:lvl1pPr>
          </a:lstStyle>
          <a:p>
            <a:fld id="{80A4C9D9-979F-D94A-9054-C3B7EAD37AEB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885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BF04F-8D9C-6E48-A568-FAEE90058A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67790" y="5754200"/>
            <a:ext cx="2656410" cy="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708" r:id="rId4"/>
    <p:sldLayoutId id="2147483662" r:id="rId5"/>
    <p:sldLayoutId id="2147483666" r:id="rId6"/>
    <p:sldLayoutId id="2147483667" r:id="rId7"/>
    <p:sldLayoutId id="2147483710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Rak 5">
            <a:extLst>
              <a:ext uri="{FF2B5EF4-FFF2-40B4-BE49-F238E27FC236}">
                <a16:creationId xmlns:a16="http://schemas.microsoft.com/office/drawing/2014/main" id="{A6E1C386-BE1B-DC4D-B179-8DBC8BF17B8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Bildobjekt 6">
            <a:extLst>
              <a:ext uri="{FF2B5EF4-FFF2-40B4-BE49-F238E27FC236}">
                <a16:creationId xmlns:a16="http://schemas.microsoft.com/office/drawing/2014/main" id="{BE4903E3-FD3B-4943-B0BF-B7711121EE6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895" y="6195071"/>
            <a:ext cx="1593422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0" r:id="rId2"/>
    <p:sldLayoutId id="2147483661" r:id="rId3"/>
    <p:sldLayoutId id="2147483663" r:id="rId4"/>
    <p:sldLayoutId id="2147483700" r:id="rId5"/>
    <p:sldLayoutId id="2147483701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5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3">
            <a:extLst>
              <a:ext uri="{FF2B5EF4-FFF2-40B4-BE49-F238E27FC236}">
                <a16:creationId xmlns:a16="http://schemas.microsoft.com/office/drawing/2014/main" id="{F92D805D-7905-F84C-B9CA-E615F3889573}"/>
              </a:ext>
            </a:extLst>
          </p:cNvPr>
          <p:cNvSpPr txBox="1">
            <a:spLocks/>
          </p:cNvSpPr>
          <p:nvPr userDrawn="1"/>
        </p:nvSpPr>
        <p:spPr>
          <a:xfrm>
            <a:off x="874712" y="999228"/>
            <a:ext cx="10853647" cy="831131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KorolevLiU Medium" charset="0"/>
                <a:ea typeface="KorolevLiU Medium" charset="0"/>
                <a:cs typeface="KorolevLiU Medium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cxnSp>
        <p:nvCxnSpPr>
          <p:cNvPr id="11" name="Rak 5">
            <a:extLst>
              <a:ext uri="{FF2B5EF4-FFF2-40B4-BE49-F238E27FC236}">
                <a16:creationId xmlns:a16="http://schemas.microsoft.com/office/drawing/2014/main" id="{F9A8E75B-B9A8-6B42-BBB0-669071CD2547}"/>
              </a:ext>
            </a:extLst>
          </p:cNvPr>
          <p:cNvCxnSpPr>
            <a:cxnSpLocks/>
          </p:cNvCxnSpPr>
          <p:nvPr userDrawn="1"/>
        </p:nvCxnSpPr>
        <p:spPr>
          <a:xfrm>
            <a:off x="203200" y="6120611"/>
            <a:ext cx="11758863" cy="0"/>
          </a:xfrm>
          <a:prstGeom prst="line">
            <a:avLst/>
          </a:prstGeom>
          <a:ln w="158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objekt 6">
            <a:extLst>
              <a:ext uri="{FF2B5EF4-FFF2-40B4-BE49-F238E27FC236}">
                <a16:creationId xmlns:a16="http://schemas.microsoft.com/office/drawing/2014/main" id="{740DF945-49E4-9548-ADB5-2A23E1DA42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298" y="6195071"/>
            <a:ext cx="1593419" cy="5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51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TSKS14</a:t>
            </a:r>
            <a:br>
              <a:rPr lang="en-US" dirty="0"/>
            </a:br>
            <a:r>
              <a:rPr lang="en-US" dirty="0"/>
              <a:t>Multiple Antenna Communications</a:t>
            </a:r>
            <a:endParaRPr lang="en-GB" dirty="0"/>
          </a:p>
        </p:txBody>
      </p:sp>
      <p:sp>
        <p:nvSpPr>
          <p:cNvPr id="5" name="Underrubrik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12, 2020</a:t>
            </a:r>
          </a:p>
          <a:p>
            <a:endParaRPr lang="en-US" dirty="0"/>
          </a:p>
          <a:p>
            <a:r>
              <a:rPr lang="en-US" dirty="0"/>
              <a:t>Emil Björnson</a:t>
            </a:r>
          </a:p>
        </p:txBody>
      </p:sp>
    </p:spTree>
    <p:extLst>
      <p:ext uri="{BB962C8B-B14F-4D97-AF65-F5344CB8AC3E}">
        <p14:creationId xmlns:p14="http://schemas.microsoft.com/office/powerpoint/2010/main" val="3876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3B8CB9B-F9CF-3E44-8531-B359CE340408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CC224-C97B-2445-823D-C51D00E9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Fixed beamforming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D8117-63B3-F44A-B4E3-4BCE51FCA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16434-E1DF-F24A-BB93-9D8B8F27A7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E6AC2-B208-4246-A006-B9F46C33F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68287F-2D1B-7744-853D-DEAAA1FE222E}"/>
              </a:ext>
            </a:extLst>
          </p:cNvPr>
          <p:cNvSpPr/>
          <p:nvPr/>
        </p:nvSpPr>
        <p:spPr bwMode="auto">
          <a:xfrm>
            <a:off x="4872251" y="2618464"/>
            <a:ext cx="6663499" cy="3943703"/>
          </a:xfrm>
          <a:custGeom>
            <a:avLst/>
            <a:gdLst>
              <a:gd name="connsiteX0" fmla="*/ 0 w 5600700"/>
              <a:gd name="connsiteY0" fmla="*/ 1469571 h 3314700"/>
              <a:gd name="connsiteX1" fmla="*/ 1469572 w 5600700"/>
              <a:gd name="connsiteY1" fmla="*/ 0 h 3314700"/>
              <a:gd name="connsiteX2" fmla="*/ 5584372 w 5600700"/>
              <a:gd name="connsiteY2" fmla="*/ 114300 h 3314700"/>
              <a:gd name="connsiteX3" fmla="*/ 5600700 w 5600700"/>
              <a:gd name="connsiteY3" fmla="*/ 3314700 h 3314700"/>
              <a:gd name="connsiteX4" fmla="*/ 767443 w 5600700"/>
              <a:gd name="connsiteY4" fmla="*/ 2220686 h 3314700"/>
              <a:gd name="connsiteX5" fmla="*/ 0 w 5600700"/>
              <a:gd name="connsiteY5" fmla="*/ 1469571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0700" h="3314700">
                <a:moveTo>
                  <a:pt x="0" y="1469571"/>
                </a:moveTo>
                <a:lnTo>
                  <a:pt x="1469572" y="0"/>
                </a:lnTo>
                <a:lnTo>
                  <a:pt x="5584372" y="114300"/>
                </a:lnTo>
                <a:cubicBezTo>
                  <a:pt x="5589815" y="1181100"/>
                  <a:pt x="5595257" y="2247900"/>
                  <a:pt x="5600700" y="3314700"/>
                </a:cubicBezTo>
                <a:lnTo>
                  <a:pt x="767443" y="2220686"/>
                </a:lnTo>
                <a:lnTo>
                  <a:pt x="0" y="1469571"/>
                </a:lnTo>
                <a:close/>
              </a:path>
            </a:pathLst>
          </a:custGeom>
          <a:solidFill>
            <a:schemeClr val="accent1">
              <a:lumMod val="75000"/>
              <a:alpha val="2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65571-5278-914B-B269-31C8C0912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53"/>
          <a:stretch/>
        </p:blipFill>
        <p:spPr>
          <a:xfrm>
            <a:off x="1359358" y="1590005"/>
            <a:ext cx="2125506" cy="2655843"/>
          </a:xfrm>
          <a:prstGeom prst="rect">
            <a:avLst/>
          </a:prstGeom>
        </p:spPr>
      </p:pic>
      <p:pic>
        <p:nvPicPr>
          <p:cNvPr id="9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CE8966E6-2CE6-9C40-BFE5-9986112F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9000" y="4734348"/>
            <a:ext cx="236406" cy="53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A35BF9A2-74CC-1D4A-AE21-CAF7788C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5046" y="4012439"/>
            <a:ext cx="236406" cy="53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9CC2429A-C292-E54E-81B5-E7BEA777E5A6}"/>
              </a:ext>
            </a:extLst>
          </p:cNvPr>
          <p:cNvSpPr/>
          <p:nvPr/>
        </p:nvSpPr>
        <p:spPr bwMode="auto">
          <a:xfrm>
            <a:off x="6500827" y="2029073"/>
            <a:ext cx="1709474" cy="926410"/>
          </a:xfrm>
          <a:prstGeom prst="cube">
            <a:avLst>
              <a:gd name="adj" fmla="val 2206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8E0F063-029A-2C4F-86B1-717604197C29}"/>
              </a:ext>
            </a:extLst>
          </p:cNvPr>
          <p:cNvSpPr/>
          <p:nvPr/>
        </p:nvSpPr>
        <p:spPr bwMode="auto">
          <a:xfrm flipH="1">
            <a:off x="4831598" y="2854434"/>
            <a:ext cx="1627775" cy="2430190"/>
          </a:xfrm>
          <a:prstGeom prst="cube">
            <a:avLst>
              <a:gd name="adj" fmla="val 5330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5F86DE15-2291-BF41-ABEB-4923F3D99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8744" y="3636812"/>
            <a:ext cx="236406" cy="53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emilbjo\Documents\Presentationer\ISY-dagen\phone.png">
            <a:extLst>
              <a:ext uri="{FF2B5EF4-FFF2-40B4-BE49-F238E27FC236}">
                <a16:creationId xmlns:a16="http://schemas.microsoft.com/office/drawing/2014/main" id="{37FC1620-0D35-D24E-BCAD-5FEC0E8A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1769" y="4414310"/>
            <a:ext cx="236406" cy="53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5DDCEF-509A-D345-A905-DDD390A2AC3E}"/>
              </a:ext>
            </a:extLst>
          </p:cNvPr>
          <p:cNvCxnSpPr>
            <a:cxnSpLocks/>
          </p:cNvCxnSpPr>
          <p:nvPr/>
        </p:nvCxnSpPr>
        <p:spPr bwMode="auto">
          <a:xfrm>
            <a:off x="1894714" y="2329086"/>
            <a:ext cx="5087055" cy="278009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6A335-AF5F-E84A-8E40-42ED26FB86D2}"/>
              </a:ext>
            </a:extLst>
          </p:cNvPr>
          <p:cNvCxnSpPr>
            <a:cxnSpLocks/>
          </p:cNvCxnSpPr>
          <p:nvPr/>
        </p:nvCxnSpPr>
        <p:spPr bwMode="auto">
          <a:xfrm>
            <a:off x="6953727" y="2590710"/>
            <a:ext cx="615016" cy="1046102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EFBCC5-5DAC-D548-93FB-7F07F28079B4}"/>
              </a:ext>
            </a:extLst>
          </p:cNvPr>
          <p:cNvCxnSpPr>
            <a:cxnSpLocks/>
          </p:cNvCxnSpPr>
          <p:nvPr/>
        </p:nvCxnSpPr>
        <p:spPr bwMode="auto">
          <a:xfrm>
            <a:off x="1894714" y="2412519"/>
            <a:ext cx="4822608" cy="4548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698BB6-98C4-904C-B06F-24C68034A041}"/>
              </a:ext>
            </a:extLst>
          </p:cNvPr>
          <p:cNvCxnSpPr>
            <a:cxnSpLocks/>
          </p:cNvCxnSpPr>
          <p:nvPr/>
        </p:nvCxnSpPr>
        <p:spPr bwMode="auto">
          <a:xfrm>
            <a:off x="6709500" y="2857139"/>
            <a:ext cx="325286" cy="151621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CACE37-505F-B144-977F-4F9A65CA1BEC}"/>
              </a:ext>
            </a:extLst>
          </p:cNvPr>
          <p:cNvSpPr txBox="1"/>
          <p:nvPr/>
        </p:nvSpPr>
        <p:spPr>
          <a:xfrm>
            <a:off x="721410" y="4312520"/>
            <a:ext cx="1847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Fixed beam</a:t>
            </a:r>
          </a:p>
          <a:p>
            <a:r>
              <a:rPr lang="en-US" sz="2000" dirty="0"/>
              <a:t>with 16 </a:t>
            </a:r>
            <a:r>
              <a:rPr lang="en-US" sz="2000" dirty="0" err="1"/>
              <a:t>dBi</a:t>
            </a:r>
            <a:r>
              <a:rPr lang="en-US" sz="2000" dirty="0"/>
              <a:t> gain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C814F2-835D-BA45-B2B8-0721883C5188}"/>
              </a:ext>
            </a:extLst>
          </p:cNvPr>
          <p:cNvSpPr txBox="1"/>
          <p:nvPr/>
        </p:nvSpPr>
        <p:spPr>
          <a:xfrm>
            <a:off x="2922782" y="5390887"/>
            <a:ext cx="3506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Lucky users</a:t>
            </a:r>
          </a:p>
          <a:p>
            <a:r>
              <a:rPr lang="en-US" sz="2000" dirty="0"/>
              <a:t>16 dB = 40 times stronger signal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02F824-DDEB-CF40-AAAC-E008188B0A4C}"/>
              </a:ext>
            </a:extLst>
          </p:cNvPr>
          <p:cNvSpPr txBox="1"/>
          <p:nvPr/>
        </p:nvSpPr>
        <p:spPr>
          <a:xfrm>
            <a:off x="7355564" y="4515584"/>
            <a:ext cx="3260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Unlucky users</a:t>
            </a:r>
          </a:p>
          <a:p>
            <a:r>
              <a:rPr lang="en-US" sz="2000" dirty="0"/>
              <a:t>No benefit from antenna gain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37835-9879-EF45-A35D-80EAD2C19636}"/>
              </a:ext>
            </a:extLst>
          </p:cNvPr>
          <p:cNvSpPr/>
          <p:nvPr/>
        </p:nvSpPr>
        <p:spPr>
          <a:xfrm>
            <a:off x="3361788" y="6183459"/>
            <a:ext cx="4858336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 need adaptive beamforming!</a:t>
            </a:r>
          </a:p>
        </p:txBody>
      </p:sp>
    </p:spTree>
    <p:extLst>
      <p:ext uri="{BB962C8B-B14F-4D97-AF65-F5344CB8AC3E}">
        <p14:creationId xmlns:p14="http://schemas.microsoft.com/office/powerpoint/2010/main" val="17851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A3F4-B110-3744-A428-4665758E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Evolution of “active” antenna technology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3F851-8172-AA49-AE5B-EB99053E6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6AAE3-3A77-6345-AEC2-63BB204D0A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30500-6C37-9643-89EE-C09FAE4B9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11</a:t>
            </a:fld>
            <a:endParaRPr lang="sv-S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7F3CA-7D8B-8346-B938-FAED85E4242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207245" y="212389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63585C-5A8C-1446-B697-10E960F7E7E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247020" y="206342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B98C7-C43C-4F42-B3A7-D146F92EC0C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973928" y="217042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1D134-61EE-FB4E-AEEB-A748C8EF3D4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026973" y="210430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11A7E3-B120-F14C-824B-15AAD928B3A2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479606" y="201957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B0D62F-6298-5341-9A30-A1D003D93BF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790798" y="228812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B93269-0D85-2D4F-B559-338BD53AAC0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4786618" y="218000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472CF4-FC31-6045-AF0D-CAE17D75E08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5423418" y="207121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C6ED29-5D37-4D4F-8F29-6845A09B06D6}"/>
              </a:ext>
            </a:extLst>
          </p:cNvPr>
          <p:cNvCxnSpPr>
            <a:cxnSpLocks/>
          </p:cNvCxnSpPr>
          <p:nvPr/>
        </p:nvCxnSpPr>
        <p:spPr bwMode="auto">
          <a:xfrm>
            <a:off x="977188" y="276765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2DAFAF-FDF3-F445-8610-0FBF32EE54CF}"/>
              </a:ext>
            </a:extLst>
          </p:cNvPr>
          <p:cNvSpPr txBox="1"/>
          <p:nvPr/>
        </p:nvSpPr>
        <p:spPr>
          <a:xfrm>
            <a:off x="785880" y="4864764"/>
            <a:ext cx="2862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Sector antenna</a:t>
            </a:r>
          </a:p>
          <a:p>
            <a:r>
              <a:rPr lang="en-US" i="0" dirty="0"/>
              <a:t>8 elements (7 </a:t>
            </a:r>
            <a:r>
              <a:rPr lang="en-US" i="0" dirty="0" err="1"/>
              <a:t>dBi</a:t>
            </a:r>
            <a:r>
              <a:rPr lang="en-US" i="0" dirty="0"/>
              <a:t> each)</a:t>
            </a:r>
          </a:p>
          <a:p>
            <a:r>
              <a:rPr lang="en-US" i="0" dirty="0"/>
              <a:t>1 transceiver chain</a:t>
            </a:r>
          </a:p>
          <a:p>
            <a:r>
              <a:rPr lang="en-US" i="0" dirty="0"/>
              <a:t>Fixed beam 16 </a:t>
            </a:r>
            <a:r>
              <a:rPr lang="en-US" i="0" dirty="0" err="1"/>
              <a:t>dBi</a:t>
            </a:r>
            <a:endParaRPr lang="en-US" i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41792-E671-B147-B0AF-A20234A44AA9}"/>
              </a:ext>
            </a:extLst>
          </p:cNvPr>
          <p:cNvSpPr txBox="1"/>
          <p:nvPr/>
        </p:nvSpPr>
        <p:spPr>
          <a:xfrm>
            <a:off x="4028848" y="4864764"/>
            <a:ext cx="412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Classical antenna array</a:t>
            </a:r>
          </a:p>
          <a:p>
            <a:r>
              <a:rPr lang="en-US" i="0" dirty="0"/>
              <a:t>64 elements (32 per polarization)</a:t>
            </a:r>
          </a:p>
          <a:p>
            <a:r>
              <a:rPr lang="en-US" i="0" dirty="0"/>
              <a:t>8 transceiver chains (2 per column)</a:t>
            </a:r>
          </a:p>
          <a:p>
            <a:r>
              <a:rPr lang="en-US" i="0" dirty="0"/>
              <a:t>Up to 8 horizontal beams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F9B75-0F6B-0A42-90F7-4F69B3320B32}"/>
              </a:ext>
            </a:extLst>
          </p:cNvPr>
          <p:cNvSpPr txBox="1"/>
          <p:nvPr/>
        </p:nvSpPr>
        <p:spPr>
          <a:xfrm>
            <a:off x="8411236" y="4864764"/>
            <a:ext cx="290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Massive antenna array</a:t>
            </a:r>
          </a:p>
          <a:p>
            <a:r>
              <a:rPr lang="en-US" i="0" dirty="0"/>
              <a:t>64 elements</a:t>
            </a:r>
          </a:p>
          <a:p>
            <a:r>
              <a:rPr lang="en-US" i="0" dirty="0"/>
              <a:t>64 transceiver chains</a:t>
            </a:r>
          </a:p>
          <a:p>
            <a:r>
              <a:rPr lang="en-US" i="0" dirty="0"/>
              <a:t>Up to 64 3D beams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8F8432-E545-D540-9000-72087134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53"/>
          <a:stretch/>
        </p:blipFill>
        <p:spPr>
          <a:xfrm>
            <a:off x="1153150" y="1972387"/>
            <a:ext cx="2174515" cy="27170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26E065-008A-C740-8C63-C5CEC78FC04B}"/>
              </a:ext>
            </a:extLst>
          </p:cNvPr>
          <p:cNvSpPr txBox="1"/>
          <p:nvPr/>
        </p:nvSpPr>
        <p:spPr>
          <a:xfrm>
            <a:off x="1687168" y="1766344"/>
            <a:ext cx="138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1 antenna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B723A3-D007-F049-8F8A-8B8E711290AC}"/>
              </a:ext>
            </a:extLst>
          </p:cNvPr>
          <p:cNvSpPr txBox="1"/>
          <p:nvPr/>
        </p:nvSpPr>
        <p:spPr>
          <a:xfrm>
            <a:off x="6018736" y="1854984"/>
            <a:ext cx="152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8 antennas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7CC864-DCA3-5747-BD33-72CD5192D3D4}"/>
              </a:ext>
            </a:extLst>
          </p:cNvPr>
          <p:cNvSpPr txBox="1"/>
          <p:nvPr/>
        </p:nvSpPr>
        <p:spPr>
          <a:xfrm>
            <a:off x="9132090" y="1710436"/>
            <a:ext cx="166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/>
              <a:t>64 antennas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86992E-1AA5-6745-8CF2-88DA1902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7" r="35029"/>
          <a:stretch/>
        </p:blipFill>
        <p:spPr>
          <a:xfrm>
            <a:off x="3736280" y="2148675"/>
            <a:ext cx="4061422" cy="27170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77BAB-E1FE-4446-9BB0-8F99E239D8C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76486" y="246757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95A4FB-A191-AD46-B258-BA508E6CC44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916262" y="240710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B432A1-6A94-B245-950A-7289CC5BB84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43169" y="251410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D3DE55-7CD2-F543-9F70-B8740C91898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96215" y="244798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A95800-373B-3747-BDFE-E11D8A84DA22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48848" y="236324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8E931A-6A9B-E447-A70A-C7595E28BAB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60040" y="263179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BF3461-A93A-CC4E-8B78-4CA724BFF85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55860" y="252368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C4F960-5767-9D4D-AC0F-AF0EA310B5D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92660" y="241489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FB5ADE-C914-C644-8F49-1DFB579A202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59675" y="270252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81B728-BC09-CA40-9568-1D2C12440C5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99451" y="264205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537AED-1296-BA42-BA44-388E680B9387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26359" y="274904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17923F-7145-2145-AFFF-81A42AAF018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79404" y="268293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A56885-0D69-7547-8D6D-1FA446C65A7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32037" y="2598196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FD269C-1B59-BC41-88E4-8B1E94AD5E6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43229" y="286674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ACE8B4-B743-E84F-8977-21635D8C5BE1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9049" y="275862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43FCF9-06B0-8A4B-8FCC-E4E855292B9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75849" y="264983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81ADF4-6FFF-B841-A37D-4B1B7A2FDF5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47243" y="291824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C87D6F-2DAC-F042-9C25-E770EE31753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87018" y="285778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23C7D5-2CC5-1040-9D50-E9DB3DEDC0C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13926" y="296477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78862B-8FB4-8040-9D93-63B194B86A3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66971" y="289865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7D077B-2516-1D4A-9651-23C9CC1B29D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19605" y="281392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C21BCED-9D86-964F-8D9C-18A1A7CA225F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0797" y="3082473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92322D-7857-F04E-B94F-A742EE6636F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26617" y="297435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2224AB-03ED-AF49-ACE3-A6F71968F42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63417" y="286556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9CCCD9-A6EE-7140-8C22-FFD344C2F14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47243" y="3145831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8D5C8F-9E97-D948-9B01-8CF17A09B0D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887018" y="308536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59F7369-AA37-C64D-8CF2-3B11EE7C4F1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13926" y="319235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1A5D9D-3A4D-A34C-9A66-2687432A4545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666971" y="3126242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2D9F0C-4772-7746-A650-1E145C0D492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119605" y="304150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979030-3E3B-C941-81BB-49B863751FF6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30797" y="331005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D00985-6A38-AB43-91D2-011C0C50D2BB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8426617" y="320193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8967175-6F5A-1D46-B17A-5B54C1D896A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063417" y="309314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CC264C-3554-E04F-AFBE-1CF56A5DE2CD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641542" y="237709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252B71-80A5-8E49-AA57-79F6E4FAD55C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681317" y="2316625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9FCD1E-8C19-1E4A-9CDB-1C33FF980D49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408225" y="242362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C0DDD8-1C03-0249-9B17-11D124C2AF33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461270" y="2357504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7EC6E7-C34D-7E49-800B-7D6864B1F740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913904" y="2272767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0CA4B24-9906-2F46-801A-84AFBC14624E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225096" y="2541318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3760B0-650A-6E4C-A3A4-3AE3025D52FA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220916" y="2433199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6ACE956-F222-0C4D-A1BB-C608880DB904}"/>
              </a:ext>
            </a:extLst>
          </p:cNvPr>
          <p:cNvCxnSpPr>
            <a:cxnSpLocks/>
          </p:cNvCxnSpPr>
          <p:nvPr/>
        </p:nvCxnSpPr>
        <p:spPr bwMode="auto">
          <a:xfrm rot="720000">
            <a:off x="9857716" y="2324410"/>
            <a:ext cx="443296" cy="25650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D33AEB80-9002-E04C-9882-922CAE327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17" y="2251042"/>
            <a:ext cx="3276002" cy="25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2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B91F-0359-2145-B351-0503D574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Massive MIMO in 5G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3919C-0EA0-E04E-B996-51D5281D5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TSKS14 </a:t>
            </a:r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Antenna</a:t>
            </a:r>
            <a:r>
              <a:rPr lang="sv-SE" dirty="0"/>
              <a:t> Communications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45C8D-8F43-E64E-9E69-46356737E3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6D3A1-1926-A64C-9B91-5E0FCE7EF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12FC9-9BC9-A349-BCB8-FFA17D51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9" t="34498" r="23493"/>
          <a:stretch/>
        </p:blipFill>
        <p:spPr>
          <a:xfrm>
            <a:off x="697824" y="1708056"/>
            <a:ext cx="5555077" cy="4150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3848F-05F0-AB48-A447-94956993E08C}"/>
              </a:ext>
            </a:extLst>
          </p:cNvPr>
          <p:cNvSpPr txBox="1"/>
          <p:nvPr/>
        </p:nvSpPr>
        <p:spPr>
          <a:xfrm>
            <a:off x="3274218" y="2308354"/>
            <a:ext cx="1848583" cy="46166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>
                <a:latin typeface="Georgia"/>
                <a:cs typeface="Georgia"/>
              </a:rPr>
              <a:t>64 antennas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B9D02-F2CF-7342-A4FD-32BF79253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5" t="10050" r="25269" b="9691"/>
          <a:stretch/>
        </p:blipFill>
        <p:spPr>
          <a:xfrm rot="5400000">
            <a:off x="6812664" y="835850"/>
            <a:ext cx="5093301" cy="4980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2079DB-3328-1142-A054-A25566346342}"/>
              </a:ext>
            </a:extLst>
          </p:cNvPr>
          <p:cNvSpPr txBox="1"/>
          <p:nvPr/>
        </p:nvSpPr>
        <p:spPr>
          <a:xfrm>
            <a:off x="7832162" y="6296288"/>
            <a:ext cx="4017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>
                <a:latin typeface="Georgia"/>
                <a:cs typeface="Georgia"/>
              </a:rPr>
              <a:t>Photo: Erik G. Larsson, May 2018</a:t>
            </a:r>
          </a:p>
        </p:txBody>
      </p:sp>
    </p:spTree>
    <p:extLst>
      <p:ext uri="{BB962C8B-B14F-4D97-AF65-F5344CB8AC3E}">
        <p14:creationId xmlns:p14="http://schemas.microsoft.com/office/powerpoint/2010/main" val="118463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B844-CB4C-D84B-B8D2-80619395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aspects: Multiple antenna communications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CFD63-4FB9-F841-8A09-730C8E82B60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Point-to-point scenario</a:t>
                </a:r>
              </a:p>
              <a:p>
                <a:pPr lvl="1"/>
                <a:r>
                  <a:rPr lang="en-US" dirty="0"/>
                  <a:t>SIMO, MISO, MIMO</a:t>
                </a:r>
              </a:p>
              <a:p>
                <a:pPr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/>
                  <a:t>Multi-user scenario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-antenna base station,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 single-antenna terminals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/>
                  <a:t>Channel modeling</a:t>
                </a:r>
              </a:p>
              <a:p>
                <a:pPr lvl="1"/>
                <a:r>
                  <a:rPr lang="en-US" dirty="0"/>
                  <a:t>Deterministic and random channels</a:t>
                </a:r>
              </a:p>
              <a:p>
                <a:pPr lvl="1"/>
                <a:r>
                  <a:rPr lang="en-US" dirty="0"/>
                  <a:t>Capacity, outage capacity, ergodic capacity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CFD63-4FB9-F841-8A09-730C8E82B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6E60C-5C0B-2A4C-8250-91B7602B0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5E520-D83B-2248-8044-1EB21747A5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0348-3492-9342-ACD6-02FF5D771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4207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E8496-6112-0246-9023-9D36ED6F6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D4C40-7C56-0E4E-8185-58C496F05E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EB67-F357-AE46-A8CB-AFC108A40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14</a:t>
            </a:fld>
            <a:endParaRPr lang="sv-S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75F46A-875E-3741-B11C-AB5334E1B1E2}"/>
              </a:ext>
            </a:extLst>
          </p:cNvPr>
          <p:cNvGrpSpPr/>
          <p:nvPr/>
        </p:nvGrpSpPr>
        <p:grpSpPr>
          <a:xfrm>
            <a:off x="1075293" y="1414791"/>
            <a:ext cx="10041413" cy="4674236"/>
            <a:chOff x="644516" y="1822764"/>
            <a:chExt cx="9254008" cy="40360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D6D297-8ED8-5D41-9211-1AB5ACF8C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87" b="20174"/>
            <a:stretch/>
          </p:blipFill>
          <p:spPr>
            <a:xfrm>
              <a:off x="644516" y="1894772"/>
              <a:ext cx="4780800" cy="39604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C3F09F-2044-8944-9D23-B4A62A87C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72" b="19531"/>
            <a:stretch/>
          </p:blipFill>
          <p:spPr>
            <a:xfrm>
              <a:off x="5152748" y="1822764"/>
              <a:ext cx="4745776" cy="403601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D97BEFF-727B-B848-8B69-6E384A93D8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64796" y="2479613"/>
              <a:ext cx="3740399" cy="2149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58E1A-D8DB-574E-99F7-6EA5DC1D943A}"/>
              </a:ext>
            </a:extLst>
          </p:cNvPr>
          <p:cNvSpPr/>
          <p:nvPr/>
        </p:nvSpPr>
        <p:spPr>
          <a:xfrm>
            <a:off x="3470086" y="6084902"/>
            <a:ext cx="4994069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400" b="1" dirty="0">
                <a:solidFill>
                  <a:schemeClr val="tx1"/>
                </a:solidFill>
              </a:rPr>
              <a:t>Beamforming and multiplexing gain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1AB54-AAFB-4045-B048-63C9C1D7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Point-to-point: </a:t>
            </a:r>
            <a:r>
              <a:rPr lang="en-US" dirty="0"/>
              <a:t>Better user performance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5963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6253-17D2-994F-8207-965D014F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Point-to-point MIMO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165B2B-21D6-214C-BAAF-6CD252A04C7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Advantages</a:t>
                </a:r>
              </a:p>
              <a:p>
                <a:pPr lvl="1"/>
                <a:r>
                  <a:rPr lang="en-US" dirty="0"/>
                  <a:t>Multiplexing gain and beamforming gain</a:t>
                </a:r>
              </a:p>
              <a:p>
                <a:pPr lvl="1"/>
                <a:r>
                  <a:rPr lang="en-US" dirty="0"/>
                  <a:t>Increases capacity for a single user</a:t>
                </a:r>
              </a:p>
              <a:p>
                <a:pPr lvl="1"/>
                <a:r>
                  <a:rPr lang="en-US" dirty="0"/>
                  <a:t>Only receiver needs channel state information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Disadvantages</a:t>
                </a:r>
              </a:p>
              <a:p>
                <a:pPr lvl="1"/>
                <a:r>
                  <a:rPr lang="en-US" dirty="0"/>
                  <a:t>Hard to fit many antennas into a user terminal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1" i="1">
                            <a:latin typeface="Cambria Math" charset="0"/>
                          </a:rPr>
                          <m:t>𝑮</m:t>
                        </m:r>
                      </m:e>
                      <m:sup>
                        <m:r>
                          <a:rPr lang="sv-SE" i="1">
                            <a:latin typeface="Cambria Math" charset="0"/>
                          </a:rPr>
                          <m:t>𝐻</m:t>
                        </m:r>
                      </m:sup>
                    </m:sSup>
                    <m:r>
                      <a:rPr lang="sv-SE" b="1" i="1">
                        <a:latin typeface="Cambria Math" charset="0"/>
                      </a:rPr>
                      <m:t>𝑮</m:t>
                    </m:r>
                    <m:r>
                      <a:rPr lang="sv-SE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might only have a few large eigenvalues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165B2B-21D6-214C-BAAF-6CD252A04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4724E-E6BB-9546-9C1A-2029F2055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C6828-80EC-F34C-A8C0-226F82229B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02696-5D6E-F44C-8C00-ED3427E1A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7553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B1D75C4-CDE8-0545-938D-B7B16BBDE29F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080CD-E5EC-C348-B18D-251B6325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Multi-user MIMO: </a:t>
            </a:r>
            <a:r>
              <a:rPr lang="en-US" dirty="0"/>
              <a:t>Spatial multiplexing of users</a:t>
            </a: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E7226-E03F-6E42-B23E-5B37A1FF6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FB375-CB4B-1A49-9DA5-8ABD3433D6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08A35-048E-D444-BE00-4A7615A5E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16</a:t>
            </a:fld>
            <a:endParaRPr lang="sv-S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49BC5-CBE4-6146-83BE-721269D4CC24}"/>
              </a:ext>
            </a:extLst>
          </p:cNvPr>
          <p:cNvGrpSpPr/>
          <p:nvPr/>
        </p:nvGrpSpPr>
        <p:grpSpPr>
          <a:xfrm>
            <a:off x="104306" y="1812427"/>
            <a:ext cx="11998327" cy="4969098"/>
            <a:chOff x="1729996" y="1830357"/>
            <a:chExt cx="8798730" cy="36439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AC85E4-365D-FA43-8A2E-4183C39E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2" b="1164"/>
            <a:stretch/>
          </p:blipFill>
          <p:spPr>
            <a:xfrm>
              <a:off x="1729996" y="1830357"/>
              <a:ext cx="4797761" cy="14978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78E02D-38A0-7D4F-AE81-617104DA1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0" b="817"/>
            <a:stretch/>
          </p:blipFill>
          <p:spPr>
            <a:xfrm>
              <a:off x="5730965" y="3618930"/>
              <a:ext cx="4797761" cy="14948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BAEC8C-47E1-3444-B430-2DA4BA40D773}"/>
                </a:ext>
              </a:extLst>
            </p:cNvPr>
            <p:cNvSpPr txBox="1"/>
            <p:nvPr/>
          </p:nvSpPr>
          <p:spPr>
            <a:xfrm>
              <a:off x="2502398" y="3364750"/>
              <a:ext cx="3217613" cy="293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Few antennas (elements): Broad beams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709EC6-4A8B-154F-928A-0EB47B9E3FBF}"/>
                </a:ext>
              </a:extLst>
            </p:cNvPr>
            <p:cNvSpPr txBox="1"/>
            <p:nvPr/>
          </p:nvSpPr>
          <p:spPr>
            <a:xfrm>
              <a:off x="6309537" y="5180931"/>
              <a:ext cx="3640616" cy="293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Massive number of antennas: Narrow beams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E8DDA9-9CC2-6D45-A4F7-C1D79C243E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7757" y="2733448"/>
              <a:ext cx="1453546" cy="864344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76434-AB94-3543-9175-0D323E9EFFBD}"/>
              </a:ext>
            </a:extLst>
          </p:cNvPr>
          <p:cNvSpPr/>
          <p:nvPr/>
        </p:nvSpPr>
        <p:spPr>
          <a:xfrm>
            <a:off x="1039777" y="4646692"/>
            <a:ext cx="3918304" cy="1631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400" b="1" dirty="0">
                <a:solidFill>
                  <a:schemeClr val="tx1"/>
                </a:solidFill>
              </a:rPr>
              <a:t>Serve many users at same time/frequency resource</a:t>
            </a:r>
          </a:p>
          <a:p>
            <a:pPr algn="ctr">
              <a:spcAft>
                <a:spcPts val="450"/>
              </a:spcAft>
            </a:pPr>
            <a:r>
              <a:rPr lang="en-US" sz="2400" dirty="0">
                <a:solidFill>
                  <a:schemeClr val="tx1"/>
                </a:solidFill>
              </a:rPr>
              <a:t>Narrow beams limit interference</a:t>
            </a:r>
          </a:p>
        </p:txBody>
      </p:sp>
    </p:spTree>
    <p:extLst>
      <p:ext uri="{BB962C8B-B14F-4D97-AF65-F5344CB8AC3E}">
        <p14:creationId xmlns:p14="http://schemas.microsoft.com/office/powerpoint/2010/main" val="5658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48BCD-C02C-314B-AA4B-6F303D14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Multi-user MIMO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AC33-F223-5C46-B0DB-2E6AF7E5B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Multiplexing gain and beamforming gain: Increases sum capacity</a:t>
            </a:r>
          </a:p>
          <a:p>
            <a:pPr lvl="1"/>
            <a:r>
              <a:rPr lang="en-US" dirty="0"/>
              <a:t>Very scalable technology, any number of antennas, tens of users</a:t>
            </a:r>
          </a:p>
          <a:p>
            <a:pPr lvl="1"/>
            <a:r>
              <a:rPr lang="en-US" dirty="0"/>
              <a:t>Only base station needs channel state information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Capacity per user does not grow as fast</a:t>
            </a:r>
          </a:p>
          <a:p>
            <a:pPr lvl="1"/>
            <a:r>
              <a:rPr lang="en-US" dirty="0"/>
              <a:t>Require many active users to achieve gains</a:t>
            </a:r>
          </a:p>
          <a:p>
            <a:pPr lvl="1"/>
            <a:r>
              <a:rPr lang="en-US" dirty="0"/>
              <a:t>Must be implemented in the right way (TDD,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5B8B9-4DB8-E14C-89DB-DD98070BE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9B4F6-01AB-824A-906E-5F47F73D02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8AC2-CFA1-B041-9665-F2175ED77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80557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2D1D-3EF9-774B-987A-45F47E01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Fading channels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E36DA-6A5D-894F-AA5F-C4F7D2633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Slow fading</a:t>
            </a:r>
          </a:p>
          <a:p>
            <a:pPr lvl="1"/>
            <a:r>
              <a:rPr lang="en-US" dirty="0"/>
              <a:t>Outage probability</a:t>
            </a:r>
          </a:p>
          <a:p>
            <a:pPr lvl="1"/>
            <a:r>
              <a:rPr lang="en-US" dirty="0"/>
              <a:t>Outage capacity</a:t>
            </a:r>
          </a:p>
          <a:p>
            <a:pPr lvl="1"/>
            <a:endParaRPr lang="en-US" dirty="0"/>
          </a:p>
          <a:p>
            <a:r>
              <a:rPr lang="en-US" dirty="0"/>
              <a:t>Fast fading</a:t>
            </a:r>
          </a:p>
          <a:p>
            <a:pPr lvl="1"/>
            <a:r>
              <a:rPr lang="en-US" dirty="0"/>
              <a:t>Ergodic capacity</a:t>
            </a:r>
          </a:p>
          <a:p>
            <a:pPr lvl="1"/>
            <a:r>
              <a:rPr lang="en-US" dirty="0"/>
              <a:t>Coherence intervals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2E2C3-8A94-884A-A418-22E220FCC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CAED5-CFB7-AC48-89CA-7A36ABB56F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C572-8F8B-7B4B-BE58-F61A12E37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18</a:t>
            </a:fld>
            <a:endParaRPr lang="sv-S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03F81-A395-214F-B94F-D7ADED26FC99}"/>
              </a:ext>
            </a:extLst>
          </p:cNvPr>
          <p:cNvGrpSpPr/>
          <p:nvPr/>
        </p:nvGrpSpPr>
        <p:grpSpPr>
          <a:xfrm>
            <a:off x="4958081" y="1974851"/>
            <a:ext cx="7393320" cy="4019467"/>
            <a:chOff x="88720" y="2355726"/>
            <a:chExt cx="4508500" cy="2451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E99604-A5F4-6B4E-8C00-13C8921CC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20" y="2355726"/>
              <a:ext cx="4508500" cy="2451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014F4E-0F26-BD4A-99BA-2ABA3D0FAC41}"/>
                    </a:ext>
                  </a:extLst>
                </p:cNvPr>
                <p:cNvSpPr txBox="1"/>
                <p:nvPr/>
              </p:nvSpPr>
              <p:spPr>
                <a:xfrm>
                  <a:off x="3425208" y="2524015"/>
                  <a:ext cx="749760" cy="2439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=100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E014F4E-0F26-BD4A-99BA-2ABA3D0FA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208" y="2524015"/>
                  <a:ext cx="749760" cy="2439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4C6F71-4C5C-8D41-B4FC-CEAE271E737C}"/>
                    </a:ext>
                  </a:extLst>
                </p:cNvPr>
                <p:cNvSpPr txBox="1"/>
                <p:nvPr/>
              </p:nvSpPr>
              <p:spPr>
                <a:xfrm>
                  <a:off x="3400872" y="3177449"/>
                  <a:ext cx="575761" cy="2439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4C6F71-4C5C-8D41-B4FC-CEAE271E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872" y="3177449"/>
                  <a:ext cx="575761" cy="2439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04EDE6D-9666-E549-9C78-3E180AB266A4}"/>
              </a:ext>
            </a:extLst>
          </p:cNvPr>
          <p:cNvSpPr/>
          <p:nvPr/>
        </p:nvSpPr>
        <p:spPr>
          <a:xfrm>
            <a:off x="7471335" y="1625656"/>
            <a:ext cx="2366811" cy="4094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50"/>
              </a:spcAft>
            </a:pPr>
            <a:r>
              <a:rPr lang="en-US" sz="2400" b="1" dirty="0">
                <a:solidFill>
                  <a:schemeClr val="tx1"/>
                </a:solidFill>
              </a:rPr>
              <a:t>Diversity gains: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5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16D-FB7D-4141-ADE9-A78B9E55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have we not covered in the course?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F8163-7E95-C949-ABD6-957ACF67B2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Point-to-point MIMO</a:t>
            </a:r>
          </a:p>
          <a:p>
            <a:pPr lvl="1"/>
            <a:r>
              <a:rPr lang="en-SE" dirty="0"/>
              <a:t>Cases with imperfect channel knowledge</a:t>
            </a:r>
          </a:p>
          <a:p>
            <a:pPr lvl="1"/>
            <a:endParaRPr lang="en-SE" dirty="0"/>
          </a:p>
          <a:p>
            <a:r>
              <a:rPr lang="en-SE" dirty="0"/>
              <a:t>Massive MIMO</a:t>
            </a:r>
          </a:p>
          <a:p>
            <a:pPr lvl="1"/>
            <a:r>
              <a:rPr lang="en-SE" dirty="0"/>
              <a:t>More advanced processing (zero-forcing, MMSE)</a:t>
            </a:r>
          </a:p>
          <a:p>
            <a:pPr lvl="1"/>
            <a:r>
              <a:rPr lang="en-SE" dirty="0"/>
              <a:t>More realistic channels (correlated Rayleigh fading)</a:t>
            </a:r>
          </a:p>
          <a:p>
            <a:pPr lvl="1"/>
            <a:endParaRPr lang="en-SE" dirty="0"/>
          </a:p>
          <a:p>
            <a:r>
              <a:rPr lang="en-SE" dirty="0"/>
              <a:t>Fading channels</a:t>
            </a:r>
          </a:p>
          <a:p>
            <a:pPr lvl="1"/>
            <a:r>
              <a:rPr lang="en-SE" dirty="0"/>
              <a:t>Gradual variations, channel tracking and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F58AB-BC6F-B54D-B6B7-0D2B99B42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C7D00-B6B9-F847-9C04-2DA528C1E2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88848-175E-AA47-9928-D8455002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085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A4FB-4A14-384F-A915-557C0D18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 of this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A7F1B-1E1F-0344-9628-1B4EA86EC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Evolution of cellular networks</a:t>
            </a:r>
          </a:p>
          <a:p>
            <a:pPr lvl="1"/>
            <a:r>
              <a:rPr lang="en-SE" dirty="0"/>
              <a:t>Three ways to make improvements</a:t>
            </a:r>
          </a:p>
          <a:p>
            <a:pPr lvl="1"/>
            <a:r>
              <a:rPr lang="en-SE" dirty="0"/>
              <a:t>The role of multiple antennas</a:t>
            </a:r>
          </a:p>
          <a:p>
            <a:endParaRPr lang="en-SE" dirty="0"/>
          </a:p>
          <a:p>
            <a:r>
              <a:rPr lang="en-SE" dirty="0"/>
              <a:t>Summary of main benefits of multiple antenna communications</a:t>
            </a:r>
          </a:p>
          <a:p>
            <a:endParaRPr lang="en-SE" dirty="0"/>
          </a:p>
          <a:p>
            <a:r>
              <a:rPr lang="en-SE" dirty="0"/>
              <a:t>Outlook towards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045CC-72F0-E94F-976C-842ED0320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4C24B-25C8-8C40-9A6F-56AC0E55D1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4995-109A-ED4D-BE8B-14B579D00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0744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BB260C-DEA3-7F41-9F04-08F27736AA64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31FC1-D91F-1C4F-9A63-3EFEAF48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will happen in the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C21ED-6614-B346-A89F-444649429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New deployment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1DDA9-C937-EA48-84E2-1EF3AF53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609B0-9E50-D340-81BA-5CF4CC6C92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18DC-214C-7A4B-B14A-DC5130BA3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20</a:t>
            </a:fld>
            <a:endParaRPr lang="sv-SE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34E734A-504F-AC40-AB45-8BE466608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4"/>
          <a:stretch/>
        </p:blipFill>
        <p:spPr bwMode="auto">
          <a:xfrm flipH="1">
            <a:off x="110216" y="2481327"/>
            <a:ext cx="3226198" cy="305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309817-F473-ED43-A7E1-933CAC9ABA31}"/>
              </a:ext>
            </a:extLst>
          </p:cNvPr>
          <p:cNvSpPr txBox="1"/>
          <p:nvPr/>
        </p:nvSpPr>
        <p:spPr>
          <a:xfrm>
            <a:off x="215833" y="5628739"/>
            <a:ext cx="3251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/>
              <a:t>1) Distributed Massive MIMO</a:t>
            </a:r>
          </a:p>
          <a:p>
            <a:pPr algn="ctr"/>
            <a:r>
              <a:rPr lang="en-SE" sz="2000" dirty="0"/>
              <a:t>(Cell-free)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AB3F0DC-6700-9242-AF4F-DEF934B1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799870" y="550024"/>
            <a:ext cx="5392130" cy="445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02C1D-E5B3-D84B-A8E1-8F6D5D4AD563}"/>
              </a:ext>
            </a:extLst>
          </p:cNvPr>
          <p:cNvSpPr txBox="1"/>
          <p:nvPr/>
        </p:nvSpPr>
        <p:spPr>
          <a:xfrm>
            <a:off x="6330789" y="2045494"/>
            <a:ext cx="2069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0" dirty="0"/>
              <a:t>3) Extremely large</a:t>
            </a:r>
            <a:br>
              <a:rPr lang="en-US" sz="2000" i="0" dirty="0"/>
            </a:br>
            <a:r>
              <a:rPr lang="en-US" sz="2000" i="0" dirty="0"/>
              <a:t>aperture arrays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4A9AAAA1-613B-FE41-8C50-365EA5358E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1"/>
          <a:stretch/>
        </p:blipFill>
        <p:spPr bwMode="auto">
          <a:xfrm>
            <a:off x="3801402" y="4046360"/>
            <a:ext cx="5000265" cy="259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46B30-E3A4-D249-A123-89A72E8D87F8}"/>
              </a:ext>
            </a:extLst>
          </p:cNvPr>
          <p:cNvSpPr txBox="1"/>
          <p:nvPr/>
        </p:nvSpPr>
        <p:spPr>
          <a:xfrm>
            <a:off x="4618733" y="6395885"/>
            <a:ext cx="3365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2) Intelligent reflecting surface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32E28-B160-C74B-BC38-3D107C1FCCB7}"/>
              </a:ext>
            </a:extLst>
          </p:cNvPr>
          <p:cNvSpPr txBox="1"/>
          <p:nvPr/>
        </p:nvSpPr>
        <p:spPr>
          <a:xfrm>
            <a:off x="9979826" y="686143"/>
            <a:ext cx="1761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 dirty="0"/>
              <a:t>64-antenna</a:t>
            </a:r>
          </a:p>
          <a:p>
            <a:r>
              <a:rPr lang="en-US" sz="2000" i="0" dirty="0"/>
              <a:t>Massive MIMO</a:t>
            </a:r>
          </a:p>
        </p:txBody>
      </p:sp>
    </p:spTree>
    <p:extLst>
      <p:ext uri="{BB962C8B-B14F-4D97-AF65-F5344CB8AC3E}">
        <p14:creationId xmlns:p14="http://schemas.microsoft.com/office/powerpoint/2010/main" val="4474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21BFF-2CC7-8E4B-B185-CAAAE16B2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 dirty="0"/>
              <a:t>End of Lecture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F26CC-E97B-E745-96BA-A837C0071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SE" dirty="0"/>
              <a:t>TSKS14 Multiple Antenna Communications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91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C222-D8A5-5647-9C54-38A08DF4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Cooper’s law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5B7B6-1274-344D-801A-5BAEF7414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number of data connections has doubled every 2.5 years</a:t>
            </a:r>
          </a:p>
          <a:p>
            <a:pPr lvl="1"/>
            <a:r>
              <a:rPr lang="en-US" dirty="0"/>
              <a:t>Since beginning of wireless</a:t>
            </a:r>
          </a:p>
          <a:p>
            <a:pPr lvl="1"/>
            <a:r>
              <a:rPr lang="en-US" dirty="0"/>
              <a:t>Annual growth: +32%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DAA2D-8198-3B40-8314-9CFE81F81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A2C11-EDAF-CF46-B7DA-BCF88D3511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739D3-6AF2-404C-BB0E-CEE05F65E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3802A-2332-3748-9D1D-18C9AB7E7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15" y="4040347"/>
            <a:ext cx="1302528" cy="1995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062FD-7DC4-9849-88A6-B56DD56A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-670" r="3637" b="194"/>
          <a:stretch/>
        </p:blipFill>
        <p:spPr>
          <a:xfrm>
            <a:off x="9411969" y="1066182"/>
            <a:ext cx="2974901" cy="5948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0A07EA-D009-9240-BB73-349C06FF13FC}"/>
              </a:ext>
            </a:extLst>
          </p:cNvPr>
          <p:cNvCxnSpPr/>
          <p:nvPr/>
        </p:nvCxnSpPr>
        <p:spPr>
          <a:xfrm flipV="1">
            <a:off x="6769437" y="4040347"/>
            <a:ext cx="3354789" cy="86336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4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3782-235B-2C41-8329-F15EF8A4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networks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5530-B556-4641-B6BD-B37390A29C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712" y="5027644"/>
            <a:ext cx="10853647" cy="869000"/>
          </a:xfrm>
        </p:spPr>
        <p:txBody>
          <a:bodyPr/>
          <a:lstStyle/>
          <a:p>
            <a:r>
              <a:rPr lang="en-SE" dirty="0"/>
              <a:t>Proposed in 1950s</a:t>
            </a:r>
          </a:p>
          <a:p>
            <a:r>
              <a:rPr lang="en-SE" dirty="0"/>
              <a:t>First deployed in late 1970s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0190E-7F84-994E-BC7B-FEBAA0E6D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52E23-65BB-0847-86AB-CD69977339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95E08-0644-AD4A-A6D5-1A59AF2D7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2019BC2-EA50-1A47-8CE9-0F305949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8" y="1620494"/>
            <a:ext cx="9042053" cy="3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A56A-4EB4-9E4B-B4BA-EB97242A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F138-DE52-7043-ADBB-22BE2DC43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E" dirty="0"/>
              <a:t>26% annual growth</a:t>
            </a:r>
            <a:br>
              <a:rPr lang="en-SE" dirty="0"/>
            </a:br>
            <a:r>
              <a:rPr lang="en-SE" dirty="0"/>
              <a:t>(slower than in the past)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54C98-C20F-E247-83AE-B6362D1E2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CABC9-793F-2248-B107-C2C2EEADD7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047B-76A0-2145-9F62-BBC5DAD46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DF9DC-C780-5247-AB80-EB2225FEB1C5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BDADAAC-D7BD-4B45-B49D-ED6AFA9DC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51" y="664204"/>
            <a:ext cx="6432327" cy="60303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6E561-EEC3-5742-890F-C386DBA87A70}"/>
              </a:ext>
            </a:extLst>
          </p:cNvPr>
          <p:cNvCxnSpPr/>
          <p:nvPr/>
        </p:nvCxnSpPr>
        <p:spPr bwMode="auto">
          <a:xfrm flipH="1">
            <a:off x="6069937" y="4354534"/>
            <a:ext cx="245419" cy="605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3788D0B-3EE1-F44C-92B8-D6B5C9882F23}"/>
              </a:ext>
            </a:extLst>
          </p:cNvPr>
          <p:cNvSpPr/>
          <p:nvPr/>
        </p:nvSpPr>
        <p:spPr>
          <a:xfrm>
            <a:off x="5928810" y="4005133"/>
            <a:ext cx="2081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dirty="0"/>
              <a:t>5 GB/month/person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D7E416-DB8C-DB4C-9FC6-43FAB7E01D8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53828" y="2376962"/>
            <a:ext cx="1262451" cy="1533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710AD5-7559-894D-95BC-439F557D044A}"/>
              </a:ext>
            </a:extLst>
          </p:cNvPr>
          <p:cNvSpPr/>
          <p:nvPr/>
        </p:nvSpPr>
        <p:spPr>
          <a:xfrm>
            <a:off x="8256365" y="2361077"/>
            <a:ext cx="219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dirty="0"/>
              <a:t>20 GB/month/person</a:t>
            </a:r>
          </a:p>
        </p:txBody>
      </p:sp>
    </p:spTree>
    <p:extLst>
      <p:ext uri="{BB962C8B-B14F-4D97-AF65-F5344CB8AC3E}">
        <p14:creationId xmlns:p14="http://schemas.microsoft.com/office/powerpoint/2010/main" val="19785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DA91-379B-7543-BE0E-A37120D9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cellular networks for higher traffic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1F700A-4418-9844-825D-7F35683E927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Increase network throughput [bit/s/km</a:t>
                </a:r>
                <a:r>
                  <a:rPr lang="en-US" baseline="30000" dirty="0"/>
                  <a:t>2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Consider a given area</a:t>
                </a:r>
              </a:p>
              <a:p>
                <a:pPr lvl="1">
                  <a:spcBef>
                    <a:spcPts val="0"/>
                  </a:spcBef>
                  <a:spcAft>
                    <a:spcPts val="264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Simple formula for network throughput: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</a:rPr>
                                <m:t>Throughput</m:t>
                              </m:r>
                            </m:e>
                          </m:groupChr>
                        </m:e>
                        <m:li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</a:rPr>
                                  <m:t>bit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</a:rPr>
                                  <m:t>s</m:t>
                                </m:r>
                                <m:r>
                                  <a:rPr lang="sv-SE" sz="2000" i="1">
                                    <a:latin typeface="Cambria Math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sv-S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sv-SE" sz="2000">
                                        <a:latin typeface="Cambria Math"/>
                                      </a:rPr>
                                      <m:t>km</m:t>
                                    </m:r>
                                  </m:e>
                                  <m:sup>
                                    <m:r>
                                      <a:rPr lang="sv-SE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lim>
                      </m:limLow>
                      <m:r>
                        <a:rPr lang="sv-SE" sz="20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sv-SE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sv-S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Cell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density</m:t>
                              </m:r>
                            </m:e>
                          </m:groupChr>
                        </m:e>
                        <m:li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Cell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sv-SE" sz="20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sv-SE" sz="2000">
                                        <a:latin typeface="Cambria Math"/>
                                        <a:ea typeface="Cambria Math"/>
                                      </a:rPr>
                                      <m:t>km</m:t>
                                    </m:r>
                                  </m:e>
                                  <m:sup>
                                    <m:r>
                                      <a:rPr lang="sv-SE" sz="20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lim>
                      </m:limLow>
                      <m:r>
                        <a:rPr lang="sv-SE" sz="2000" i="1">
                          <a:latin typeface="Cambria Math"/>
                          <a:ea typeface="Cambria Math"/>
                        </a:rPr>
                        <m:t>∙</m:t>
                      </m:r>
                      <m:limLow>
                        <m:limLowPr>
                          <m:ctrlPr>
                            <a:rPr lang="sv-SE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</a:rPr>
                                <m:t>Available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</a:rPr>
                                <m:t>spectrum</m:t>
                              </m:r>
                            </m:e>
                          </m:groupChr>
                        </m:e>
                        <m:li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</a:rPr>
                                  <m:t>Hz</m:t>
                                </m:r>
                              </m:e>
                            </m:mr>
                          </m:m>
                        </m:lim>
                      </m:limLow>
                      <m:r>
                        <a:rPr lang="sv-SE" sz="2000" i="1">
                          <a:latin typeface="Cambria Math"/>
                          <a:ea typeface="Cambria Math"/>
                        </a:rPr>
                        <m:t>∙</m:t>
                      </m:r>
                      <m:limLow>
                        <m:limLowPr>
                          <m:ctrlPr>
                            <a:rPr lang="sv-SE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sv-S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Spectral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sv-SE" sz="2000">
                                  <a:latin typeface="Cambria Math"/>
                                  <a:ea typeface="Cambria Math"/>
                                </a:rPr>
                                <m:t>efficiency</m:t>
                              </m:r>
                            </m:e>
                          </m:groupChr>
                        </m:e>
                        <m:li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sv-SE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bit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Hz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sv-SE" sz="2000">
                                    <a:latin typeface="Cambria Math"/>
                                    <a:ea typeface="Cambria Math"/>
                                  </a:rPr>
                                  <m:t>Cell</m:t>
                                </m:r>
                              </m:e>
                            </m:mr>
                          </m:m>
                        </m:lim>
                      </m:limLow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:endParaRPr lang="en-US" dirty="0"/>
              </a:p>
              <a:p>
                <a:pPr marL="344487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1F700A-4418-9844-825D-7F35683E9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E8427-3BBC-8C4D-9A18-6310B246F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44712-F9DC-B84E-824D-B62C324040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43EB1-0D4C-7845-BE25-35CC3775E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6</a:t>
            </a:fld>
            <a:endParaRPr lang="sv-S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FF510-35E1-DC49-B95C-952547071438}"/>
              </a:ext>
            </a:extLst>
          </p:cNvPr>
          <p:cNvCxnSpPr>
            <a:cxnSpLocks/>
          </p:cNvCxnSpPr>
          <p:nvPr/>
        </p:nvCxnSpPr>
        <p:spPr bwMode="auto">
          <a:xfrm>
            <a:off x="4661941" y="2508373"/>
            <a:ext cx="423549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" name="Picture 7" descr="C:\Users\emilbjo\Documents\Presentationer\ISY-dagen\cell.png">
            <a:extLst>
              <a:ext uri="{FF2B5EF4-FFF2-40B4-BE49-F238E27FC236}">
                <a16:creationId xmlns:a16="http://schemas.microsoft.com/office/drawing/2014/main" id="{82205893-E8B6-BB40-A544-3A15AEA8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449" y="1830357"/>
            <a:ext cx="1527771" cy="135603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7445C9-7440-1749-A4A1-765C8A9813CD}"/>
              </a:ext>
            </a:extLst>
          </p:cNvPr>
          <p:cNvSpPr/>
          <p:nvPr/>
        </p:nvSpPr>
        <p:spPr>
          <a:xfrm>
            <a:off x="3572249" y="5001658"/>
            <a:ext cx="5047501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How to achieve a 100x improvement?</a:t>
            </a:r>
          </a:p>
        </p:txBody>
      </p:sp>
    </p:spTree>
    <p:extLst>
      <p:ext uri="{BB962C8B-B14F-4D97-AF65-F5344CB8AC3E}">
        <p14:creationId xmlns:p14="http://schemas.microsoft.com/office/powerpoint/2010/main" val="35597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406DA4-E879-F04C-BCF9-8886A6F0AA21}"/>
              </a:ext>
            </a:extLst>
          </p:cNvPr>
          <p:cNvSpPr/>
          <p:nvPr/>
        </p:nvSpPr>
        <p:spPr>
          <a:xfrm>
            <a:off x="55420" y="5999018"/>
            <a:ext cx="12011891" cy="20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DEE66-62B7-1F43-B813-E4E05568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cell density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5BA4B1-3F1C-8F46-A716-3F90883E8F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10853647" cy="5027643"/>
              </a:xfrm>
            </p:spPr>
            <p:txBody>
              <a:bodyPr/>
              <a:lstStyle/>
              <a:p>
                <a:r>
                  <a:rPr lang="en-US" dirty="0"/>
                  <a:t>Traditional way to improve throughput</a:t>
                </a:r>
              </a:p>
              <a:p>
                <a:r>
                  <a:rPr lang="en-US" dirty="0"/>
                  <a:t>Cut cell radius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times more cells</a:t>
                </a:r>
                <a:endParaRPr lang="en-US" dirty="0"/>
              </a:p>
              <a:p>
                <a:pPr>
                  <a:tabLst>
                    <a:tab pos="1512000" algn="l"/>
                  </a:tabLst>
                </a:pPr>
                <a:endParaRPr lang="en-US" dirty="0"/>
              </a:p>
              <a:p>
                <a:pPr>
                  <a:tabLst>
                    <a:tab pos="1512000" algn="l"/>
                  </a:tabLst>
                </a:pPr>
                <a:endParaRPr lang="en-US" dirty="0"/>
              </a:p>
              <a:p>
                <a:pPr>
                  <a:tabLst>
                    <a:tab pos="1512000" algn="l"/>
                  </a:tabLst>
                </a:pPr>
                <a:endParaRPr lang="en-US" dirty="0"/>
              </a:p>
              <a:p>
                <a:pPr>
                  <a:spcBef>
                    <a:spcPts val="2100"/>
                  </a:spcBef>
                  <a:tabLst>
                    <a:tab pos="1512000" algn="l"/>
                  </a:tabLst>
                </a:pPr>
                <a:endParaRPr lang="en-US" dirty="0"/>
              </a:p>
              <a:p>
                <a:pPr>
                  <a:spcBef>
                    <a:spcPts val="2100"/>
                  </a:spcBef>
                  <a:tabLst>
                    <a:tab pos="1512000" algn="l"/>
                  </a:tabLst>
                </a:pPr>
                <a:endParaRPr lang="en-US" dirty="0"/>
              </a:p>
              <a:p>
                <a:pPr>
                  <a:spcBef>
                    <a:spcPts val="2100"/>
                  </a:spcBef>
                  <a:tabLst>
                    <a:tab pos="1512000" algn="l"/>
                  </a:tabLst>
                </a:pPr>
                <a:r>
                  <a:rPr lang="en-US" dirty="0"/>
                  <a:t>Issues: 	High rent and deployment costs</a:t>
                </a:r>
                <a:br>
                  <a:rPr lang="en-US" dirty="0"/>
                </a:br>
                <a:r>
                  <a:rPr lang="en-US" dirty="0"/>
                  <a:t>	Interference is getting worse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dirty="0" err="1"/>
                  <a:t>WiFi</a:t>
                </a:r>
                <a:r>
                  <a:rPr lang="en-US" dirty="0"/>
                  <a:t> + Cellular is already dense: </a:t>
                </a:r>
                <a:r>
                  <a:rPr lang="en-US" i="1" dirty="0"/>
                  <a:t>Coverage is the issue</a:t>
                </a:r>
                <a:r>
                  <a:rPr lang="en-US" dirty="0"/>
                  <a:t>!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5BA4B1-3F1C-8F46-A716-3F90883E8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830356"/>
                <a:ext cx="10853647" cy="5027643"/>
              </a:xfrm>
              <a:blipFill>
                <a:blip r:embed="rId2"/>
                <a:stretch>
                  <a:fillRect l="-702" t="-17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2EB45-4F7A-B540-9EB3-CF2EB9A13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F6434-F419-DD48-B208-867BC8F718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0280F-E3BB-A14E-ADF4-6F60EEB84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7" name="Picture 6" descr="C:\Users\emilbjo\Documents\Artiklar\Konferens\ICT 2013\Presentation\celldensity.png">
            <a:extLst>
              <a:ext uri="{FF2B5EF4-FFF2-40B4-BE49-F238E27FC236}">
                <a16:creationId xmlns:a16="http://schemas.microsoft.com/office/drawing/2014/main" id="{F7E45C92-097E-E348-ADDC-76B24F2B6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78" b="15306"/>
          <a:stretch/>
        </p:blipFill>
        <p:spPr bwMode="auto">
          <a:xfrm>
            <a:off x="2575246" y="3061591"/>
            <a:ext cx="7041508" cy="195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61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6A37-027F-044D-84D3-345AE2D4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More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5A8787-9495-6D4A-A2B6-48DB17D8D12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74712" y="1758641"/>
                <a:ext cx="10853647" cy="406628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Range suitable for coverage: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&lt;5</m:t>
                    </m:r>
                  </m:oMath>
                </a14:m>
                <a:r>
                  <a:rPr lang="en-US" dirty="0"/>
                  <a:t> GHz</a:t>
                </a:r>
              </a:p>
              <a:p>
                <a:r>
                  <a:rPr lang="en-US" dirty="0"/>
                  <a:t>Far above 5 GHz: High propagation losses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Mainly short-range hotspots</a:t>
                </a:r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5A8787-9495-6D4A-A2B6-48DB17D8D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74712" y="1758641"/>
                <a:ext cx="10853647" cy="4066288"/>
              </a:xfrm>
              <a:blipFill>
                <a:blip r:embed="rId2"/>
                <a:stretch>
                  <a:fillRect l="-702" b="-93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F403C-3549-A24A-B533-B956934E1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0A748-66FE-804A-AF42-7B39FB0B9F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EDCF5-20CC-AD46-ADA1-AF4C68F5E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14" name="Picture 11" descr="C:\Users\emilbjo\Documents\Presentationer\ISY-dagen\mmwave.png">
            <a:extLst>
              <a:ext uri="{FF2B5EF4-FFF2-40B4-BE49-F238E27FC236}">
                <a16:creationId xmlns:a16="http://schemas.microsoft.com/office/drawing/2014/main" id="{BDCB36E9-C5C7-4547-8E7F-D85C6E93B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63"/>
          <a:stretch/>
        </p:blipFill>
        <p:spPr bwMode="auto">
          <a:xfrm>
            <a:off x="3348380" y="1538249"/>
            <a:ext cx="5052080" cy="182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DD538A-D752-9A4A-A307-F6226FCB75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67757" y="2535141"/>
            <a:ext cx="680301" cy="10645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7A8C13-7501-8D46-881F-71631C5F73B4}"/>
              </a:ext>
            </a:extLst>
          </p:cNvPr>
          <p:cNvSpPr/>
          <p:nvPr/>
        </p:nvSpPr>
        <p:spPr>
          <a:xfrm>
            <a:off x="3654379" y="3632034"/>
            <a:ext cx="2187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2G/3G/4G/WiFi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3B7D2B-89E3-3B40-A90E-2FD4CECE563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71772" y="4192194"/>
            <a:ext cx="2224228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41D16C5-8713-C845-A915-63C8972E1D21}"/>
              </a:ext>
            </a:extLst>
          </p:cNvPr>
          <p:cNvSpPr/>
          <p:nvPr/>
        </p:nvSpPr>
        <p:spPr bwMode="auto">
          <a:xfrm>
            <a:off x="2865026" y="2021793"/>
            <a:ext cx="994183" cy="7218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3A9172-7EA0-3342-90CC-101782B35922}"/>
              </a:ext>
            </a:extLst>
          </p:cNvPr>
          <p:cNvSpPr txBox="1"/>
          <p:nvPr/>
        </p:nvSpPr>
        <p:spPr>
          <a:xfrm>
            <a:off x="2851288" y="2069634"/>
            <a:ext cx="99418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FM radio</a:t>
            </a:r>
          </a:p>
          <a:p>
            <a:pPr algn="ctr"/>
            <a:r>
              <a:rPr lang="en-US" sz="160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97B729-91FC-2E41-A251-FA5F80B37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82" y="2037836"/>
            <a:ext cx="1472215" cy="730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2EBF1B-154C-8542-8E9A-9D33BF3531F6}"/>
              </a:ext>
            </a:extLst>
          </p:cNvPr>
          <p:cNvSpPr txBox="1"/>
          <p:nvPr/>
        </p:nvSpPr>
        <p:spPr>
          <a:xfrm>
            <a:off x="10269375" y="1478101"/>
            <a:ext cx="1662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0"/>
              <a:t>400-800 THz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292B02-D14C-7247-B810-E8A72F95E4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026313" y="2535141"/>
            <a:ext cx="72009" cy="106451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631FDFF-FAB2-1246-8FE4-87603C0F841E}"/>
              </a:ext>
            </a:extLst>
          </p:cNvPr>
          <p:cNvSpPr/>
          <p:nvPr/>
        </p:nvSpPr>
        <p:spPr>
          <a:xfrm>
            <a:off x="10004642" y="3632034"/>
            <a:ext cx="2187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Visible light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92A2B-D766-7F4B-B1FD-B8DA8DE58AE6}"/>
              </a:ext>
            </a:extLst>
          </p:cNvPr>
          <p:cNvSpPr/>
          <p:nvPr/>
        </p:nvSpPr>
        <p:spPr bwMode="auto">
          <a:xfrm>
            <a:off x="8400460" y="2037835"/>
            <a:ext cx="1964222" cy="7297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1C71C3-5931-3E4C-9FEA-5B8CD3CF0B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2662" y="1925617"/>
            <a:ext cx="3987798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9AC02AA-5897-824C-951C-30818A4D6FA1}"/>
              </a:ext>
            </a:extLst>
          </p:cNvPr>
          <p:cNvSpPr/>
          <p:nvPr/>
        </p:nvSpPr>
        <p:spPr bwMode="auto">
          <a:xfrm>
            <a:off x="6620266" y="1458436"/>
            <a:ext cx="1662828" cy="3868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en-US" sz="12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15DFC8-B696-414F-B2CB-9B7BE68C7B5D}"/>
              </a:ext>
            </a:extLst>
          </p:cNvPr>
          <p:cNvSpPr/>
          <p:nvPr/>
        </p:nvSpPr>
        <p:spPr>
          <a:xfrm>
            <a:off x="4842806" y="1527992"/>
            <a:ext cx="3012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/>
              <a:t>mmWave spectrum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33D57A-BFE8-764F-883E-9D9C4BF22DF0}"/>
              </a:ext>
            </a:extLst>
          </p:cNvPr>
          <p:cNvSpPr/>
          <p:nvPr/>
        </p:nvSpPr>
        <p:spPr>
          <a:xfrm>
            <a:off x="3746755" y="4288298"/>
            <a:ext cx="2422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Range considered in 5G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1E8138-0847-5C4A-9607-FAD9C8043033}"/>
              </a:ext>
            </a:extLst>
          </p:cNvPr>
          <p:cNvSpPr/>
          <p:nvPr/>
        </p:nvSpPr>
        <p:spPr>
          <a:xfrm>
            <a:off x="3572249" y="5973645"/>
            <a:ext cx="5930339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MIMO plays different roles in different bands</a:t>
            </a:r>
          </a:p>
        </p:txBody>
      </p:sp>
    </p:spTree>
    <p:extLst>
      <p:ext uri="{BB962C8B-B14F-4D97-AF65-F5344CB8AC3E}">
        <p14:creationId xmlns:p14="http://schemas.microsoft.com/office/powerpoint/2010/main" val="178711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AE3E-9306-A142-B654-4E18EEC3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spectral efficiency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5CE375-9C24-D647-8A6C-86009BE928E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Point-to-point spectral efficiency: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Governed by capacity limit:</a:t>
                </a: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sv-SE" sz="2000" i="1">
                              <a:latin typeface="Cambria Math"/>
                            </a:rPr>
                            <m:t>      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sv-SE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000" i="1">
                                  <a:latin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sv-SE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Received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Signal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Power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Interference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Power</m:t>
                                  </m:r>
                                  <m:r>
                                    <a:rPr lang="sv-SE" sz="2000" i="1">
                                      <a:latin typeface="Cambria Math"/>
                                    </a:rPr>
                                    <m:t>+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Noise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sv-SE" sz="2000">
                                      <a:latin typeface="Cambria Math"/>
                                    </a:rPr>
                                    <m:t>Power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sv-SE" sz="2000" i="1">
                          <a:latin typeface="Cambria Math"/>
                        </a:rPr>
                        <m:t>  [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bit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/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s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/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Hz</m:t>
                      </m:r>
                      <m:r>
                        <m:rPr>
                          <m:nor/>
                        </m:rPr>
                        <a:rPr lang="sv-SE" sz="200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Aft>
                    <a:spcPts val="0"/>
                  </a:spcAft>
                </a:pPr>
                <a:endParaRPr lang="en-US" dirty="0"/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Increasing signal power: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A5CE375-9C24-D647-8A6C-86009BE92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02" t="-218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696B1-0363-E94A-B66B-25648237D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TSKS14 Multiple Antenna Communications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0B675-8B21-AF43-820D-824B29ED48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/>
              <a:t>2020-05-12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5EB17-9A50-4944-8A0F-41E78DB45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A4C9D9-979F-D94A-9054-C3B7EAD37AEB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7" name="Picture 2" descr="C:\Users\emilbjo\Documents\Presentationer\ISY-dagen\scaling.png">
            <a:extLst>
              <a:ext uri="{FF2B5EF4-FFF2-40B4-BE49-F238E27FC236}">
                <a16:creationId xmlns:a16="http://schemas.microsoft.com/office/drawing/2014/main" id="{72244535-D27C-D343-B645-234FDB84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" y="4266522"/>
            <a:ext cx="4599643" cy="159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3364AF-7AAD-704D-9326-F494E7042016}"/>
                  </a:ext>
                </a:extLst>
              </p:cNvPr>
              <p:cNvSpPr/>
              <p:nvPr/>
            </p:nvSpPr>
            <p:spPr>
              <a:xfrm>
                <a:off x="6131646" y="4137683"/>
                <a:ext cx="4572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4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bit/s/Hz 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sym typeface="Wingdings" panose="05000000000000000000" pitchFamily="2" charset="2"/>
                      </a:rPr>
                      <m:t>8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bit/s/Hz </a:t>
                </a:r>
                <a:br>
                  <a:rPr lang="en-US" sz="2400" dirty="0">
                    <a:sym typeface="Wingdings" panose="05000000000000000000" pitchFamily="2" charset="2"/>
                  </a:rPr>
                </a:br>
                <a:r>
                  <a:rPr lang="en-US" sz="2400" dirty="0">
                    <a:sym typeface="Wingdings" panose="05000000000000000000" pitchFamily="2" charset="2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sym typeface="Wingdings" panose="05000000000000000000" pitchFamily="2" charset="2"/>
                      </a:rPr>
                      <m:t>17</m:t>
                    </m:r>
                    <m:r>
                      <a:rPr lang="sv-SE" sz="2400" i="1" dirty="0">
                        <a:latin typeface="Cambria Math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more power!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3364AF-7AAD-704D-9326-F494E7042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646" y="4137683"/>
                <a:ext cx="4572000" cy="830997"/>
              </a:xfrm>
              <a:prstGeom prst="rect">
                <a:avLst/>
              </a:prstGeom>
              <a:blipFill>
                <a:blip r:embed="rId4"/>
                <a:stretch>
                  <a:fillRect l="-1939" t="-4545" b="-15152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FE25909-82CE-E246-AB37-FDE1D181033F}"/>
              </a:ext>
            </a:extLst>
          </p:cNvPr>
          <p:cNvSpPr/>
          <p:nvPr/>
        </p:nvSpPr>
        <p:spPr>
          <a:xfrm>
            <a:off x="6131647" y="5321969"/>
            <a:ext cx="4858336" cy="574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multiple antennas instead!</a:t>
            </a:r>
          </a:p>
        </p:txBody>
      </p:sp>
    </p:spTree>
    <p:extLst>
      <p:ext uri="{BB962C8B-B14F-4D97-AF65-F5344CB8AC3E}">
        <p14:creationId xmlns:p14="http://schemas.microsoft.com/office/powerpoint/2010/main" val="351011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heme/theme1.xml><?xml version="1.0" encoding="utf-8"?>
<a:theme xmlns:a="http://schemas.openxmlformats.org/drawingml/2006/main" name="Start and fin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CD006F72-7756-C141-A149-13FAB4F65DDB}"/>
    </a:ext>
  </a:extLst>
</a:theme>
</file>

<file path=ppt/theme/theme2.xml><?xml version="1.0" encoding="utf-8"?>
<a:theme xmlns:a="http://schemas.openxmlformats.org/drawingml/2006/main" name="White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A9B7757E-DA71-894F-A9B1-BE52504F7766}"/>
    </a:ext>
  </a:extLst>
</a:theme>
</file>

<file path=ppt/theme/theme3.xml><?xml version="1.0" encoding="utf-8"?>
<a:theme xmlns:a="http://schemas.openxmlformats.org/drawingml/2006/main" name="Bl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91ECC7-D0B8-004C-A5E7-E0625F6599A3}" vid="{51B92478-41F4-8F4A-82A0-E5FAF54CE10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a5aea428-1722-47f0-acbf-e195f738e1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55F16C3BC0741BECCEF78E59294ED" ma:contentTypeVersion="7" ma:contentTypeDescription="Create a new document." ma:contentTypeScope="" ma:versionID="709333aaeed0b3db26f60f9c2df8959a">
  <xsd:schema xmlns:xsd="http://www.w3.org/2001/XMLSchema" xmlns:xs="http://www.w3.org/2001/XMLSchema" xmlns:p="http://schemas.microsoft.com/office/2006/metadata/properties" xmlns:ns2="a5aea428-1722-47f0-acbf-e195f738e188" targetNamespace="http://schemas.microsoft.com/office/2006/metadata/properties" ma:root="true" ma:fieldsID="2ba064546e06e115a80d3f5fe687bac9" ns2:_="">
    <xsd:import namespace="a5aea428-1722-47f0-acbf-e195f738e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ea428-1722-47f0-acbf-e195f738e1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13" nillable="true" ma:displayName="Notes" ma:description="Description of content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319BF0-57E1-4878-B48D-94EA12B11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FE17CC-CFFB-40D4-8FF9-C25CBCDADBD5}">
  <ds:schemaRefs>
    <ds:schemaRef ds:uri="http://schemas.microsoft.com/office/2006/metadata/properties"/>
    <ds:schemaRef ds:uri="http://schemas.microsoft.com/office/infopath/2007/PartnerControls"/>
    <ds:schemaRef ds:uri="a5aea428-1722-47f0-acbf-e195f738e188"/>
  </ds:schemaRefs>
</ds:datastoreItem>
</file>

<file path=customXml/itemProps3.xml><?xml version="1.0" encoding="utf-8"?>
<ds:datastoreItem xmlns:ds="http://schemas.openxmlformats.org/officeDocument/2006/customXml" ds:itemID="{4E6C0BFB-7B7D-4275-A53B-E27E48C5E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aea428-1722-47f0-acbf-e195f738e1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Start and finish</Template>
  <TotalTime>17521</TotalTime>
  <Words>798</Words>
  <Application>Microsoft Macintosh PowerPoint</Application>
  <PresentationFormat>Widescreen</PresentationFormat>
  <Paragraphs>219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KorolevLiU Medium</vt:lpstr>
      <vt:lpstr>Wingdings</vt:lpstr>
      <vt:lpstr>Start and finish</vt:lpstr>
      <vt:lpstr>White slides</vt:lpstr>
      <vt:lpstr>Black slides</vt:lpstr>
      <vt:lpstr>TSKS14 Multiple Antenna Communications</vt:lpstr>
      <vt:lpstr>Outline of this lecture</vt:lpstr>
      <vt:lpstr>Martin Cooper’s law</vt:lpstr>
      <vt:lpstr>Cellular networks</vt:lpstr>
      <vt:lpstr>Current trends</vt:lpstr>
      <vt:lpstr>Evolving cellular networks for higher traffic</vt:lpstr>
      <vt:lpstr>Higher cell density</vt:lpstr>
      <vt:lpstr>More spectrum</vt:lpstr>
      <vt:lpstr>Higher spectral efficiency</vt:lpstr>
      <vt:lpstr>Fixed beamforming</vt:lpstr>
      <vt:lpstr>Evolution of “active” antenna technology</vt:lpstr>
      <vt:lpstr>Massive MIMO in 5G</vt:lpstr>
      <vt:lpstr>Different aspects: Multiple antenna communications</vt:lpstr>
      <vt:lpstr>Point-to-point: Better user performance</vt:lpstr>
      <vt:lpstr>Summary: Point-to-point MIMO</vt:lpstr>
      <vt:lpstr>Multi-user MIMO: Spatial multiplexing of users</vt:lpstr>
      <vt:lpstr>Summary: Multi-user MIMO</vt:lpstr>
      <vt:lpstr>Summary: Fading channels</vt:lpstr>
      <vt:lpstr>What have we not covered in the course?</vt:lpstr>
      <vt:lpstr>What will happen in the future?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 with LiU typography</dc:title>
  <dc:subject/>
  <dc:creator>Emil Björnson</dc:creator>
  <cp:keywords/>
  <dc:description/>
  <cp:lastModifiedBy>Emil Björnson</cp:lastModifiedBy>
  <cp:revision>186</cp:revision>
  <cp:lastPrinted>2017-10-06T09:53:20Z</cp:lastPrinted>
  <dcterms:created xsi:type="dcterms:W3CDTF">2020-03-25T16:20:45Z</dcterms:created>
  <dcterms:modified xsi:type="dcterms:W3CDTF">2020-05-17T08:29:43Z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0x010100D9E55F16C3BC0741BECCEF78E59294ED</vt:lpwstr>
  </property>
</Properties>
</file>